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0" r:id="rId10"/>
    <p:sldId id="263" r:id="rId11"/>
    <p:sldId id="27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3"/>
  </p:normalViewPr>
  <p:slideViewPr>
    <p:cSldViewPr snapToGrid="0" snapToObjects="1">
      <p:cViewPr>
        <p:scale>
          <a:sx n="125" d="100"/>
          <a:sy n="125" d="100"/>
        </p:scale>
        <p:origin x="-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8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2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2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9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B8BBF-EC5D-FF43-9B1A-A366CA349D6F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0E40A-441E-B347-9DFF-E863E38A0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7.tiff"/><Relationship Id="rId8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6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6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Stochastic </a:t>
            </a:r>
            <a:r>
              <a:rPr lang="en-US" dirty="0" err="1" smtClean="0"/>
              <a:t>Variational</a:t>
            </a:r>
            <a:r>
              <a:rPr lang="en-US" dirty="0" smtClean="0"/>
              <a:t> Inference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Reza </a:t>
            </a:r>
            <a:r>
              <a:rPr lang="en-US" dirty="0" err="1" smtClean="0"/>
              <a:t>Babanezhad</a:t>
            </a:r>
            <a:endParaRPr lang="en-US" dirty="0"/>
          </a:p>
          <a:p>
            <a:r>
              <a:rPr lang="en-US" dirty="0" err="1" smtClean="0"/>
              <a:t>rezababa@cs.ubc.ca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0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exp. family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55520"/>
            <a:ext cx="10363200" cy="42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375"/>
          </a:xfrm>
        </p:spPr>
        <p:txBody>
          <a:bodyPr/>
          <a:lstStyle/>
          <a:p>
            <a:r>
              <a:rPr lang="en-US" dirty="0" smtClean="0"/>
              <a:t>Natural parameterization of </a:t>
            </a:r>
            <a:r>
              <a:rPr lang="en-US" dirty="0" err="1" smtClean="0"/>
              <a:t>Bernolli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8" y="2316480"/>
            <a:ext cx="5085262" cy="2555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28" y="4947284"/>
            <a:ext cx="4957112" cy="4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ELBO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10" y="1886585"/>
            <a:ext cx="580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Mean Field VI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field </a:t>
            </a:r>
            <a:r>
              <a:rPr lang="en-US" dirty="0" err="1" smtClean="0"/>
              <a:t>variational</a:t>
            </a:r>
            <a:r>
              <a:rPr lang="en-US" dirty="0" smtClean="0"/>
              <a:t> family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 approx. dist. is from exp. family</a:t>
            </a:r>
          </a:p>
          <a:p>
            <a:endParaRPr lang="en-US" dirty="0"/>
          </a:p>
          <a:p>
            <a:r>
              <a:rPr lang="en-US" dirty="0" smtClean="0"/>
              <a:t>Entropy term: </a:t>
            </a:r>
          </a:p>
          <a:p>
            <a:endParaRPr lang="en-US" dirty="0"/>
          </a:p>
          <a:p>
            <a:pPr lvl="1"/>
            <a:r>
              <a:rPr lang="en-US" dirty="0" smtClean="0"/>
              <a:t> 	          and          denote expectation </a:t>
            </a:r>
            <a:r>
              <a:rPr lang="en-US" dirty="0" err="1" smtClean="0"/>
              <a:t>w.r.t</a:t>
            </a:r>
            <a:r>
              <a:rPr lang="en-US" dirty="0" smtClean="0"/>
              <a:t>.                     and 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20" y="1690688"/>
            <a:ext cx="5080000" cy="119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166655"/>
            <a:ext cx="5227320" cy="1043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744" y="4344988"/>
            <a:ext cx="6178058" cy="836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5278120"/>
            <a:ext cx="8636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550" y="5260340"/>
            <a:ext cx="13589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600" y="5303520"/>
            <a:ext cx="609600" cy="48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945" y="5345430"/>
            <a:ext cx="927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coordinate ascent inference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6295"/>
              </a:xfrm>
            </p:spPr>
            <p:txBody>
              <a:bodyPr/>
              <a:lstStyle/>
              <a:p>
                <a:r>
                  <a:rPr lang="en-US" dirty="0" smtClean="0"/>
                  <a:t>Updating one </a:t>
                </a:r>
                <a:r>
                  <a:rPr lang="en-US" dirty="0" err="1" smtClean="0"/>
                  <a:t>variational</a:t>
                </a:r>
                <a:r>
                  <a:rPr lang="en-US" dirty="0" smtClean="0"/>
                  <a:t> parameter while holding others fixed. </a:t>
                </a:r>
              </a:p>
              <a:p>
                <a:r>
                  <a:rPr lang="en-US" dirty="0" err="1" smtClean="0"/>
                  <a:t>Elbo</a:t>
                </a:r>
                <a:r>
                  <a:rPr lang="en-US" dirty="0" smtClean="0"/>
                  <a:t> for global parameter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Recall that: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of </a:t>
                </a:r>
                <a:r>
                  <a:rPr lang="en-US" dirty="0" err="1" smtClean="0"/>
                  <a:t>elbo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w.r.t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Set it to 0: 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6295"/>
              </a:xfrm>
              <a:blipFill rotWithShape="0">
                <a:blip r:embed="rId2"/>
                <a:stretch>
                  <a:fillRect l="-1043" t="-209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895600"/>
            <a:ext cx="59944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544094"/>
            <a:ext cx="79248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170" y="4422775"/>
            <a:ext cx="25019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" y="4890770"/>
            <a:ext cx="22987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5413773"/>
            <a:ext cx="47117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5972573"/>
            <a:ext cx="2565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coordinate ascent inference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Similarly for local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386330"/>
            <a:ext cx="61468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3110230"/>
            <a:ext cx="31496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4930"/>
            <a:ext cx="10220960" cy="28443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400800" y="4758472"/>
            <a:ext cx="338328" cy="1032728"/>
          </a:xfrm>
          <a:prstGeom prst="rightBrace">
            <a:avLst>
              <a:gd name="adj1" fmla="val 8333"/>
              <a:gd name="adj2" fmla="val 509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4" idx="1"/>
          </p:cNvCxnSpPr>
          <p:nvPr/>
        </p:nvCxnSpPr>
        <p:spPr>
          <a:xfrm flipH="1">
            <a:off x="6739128" y="4623692"/>
            <a:ext cx="1185672" cy="68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Explosion 2 13"/>
              <p:cNvSpPr/>
              <p:nvPr/>
            </p:nvSpPr>
            <p:spPr>
              <a:xfrm>
                <a:off x="7924800" y="3245166"/>
                <a:ext cx="3761740" cy="2312353"/>
              </a:xfrm>
              <a:prstGeom prst="irregularSeal2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We need to go over all data before updating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Explosion 2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245166"/>
                <a:ext cx="3761740" cy="2312353"/>
              </a:xfrm>
              <a:prstGeom prst="irregularSeal2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Classical gradient method </a:t>
                </a:r>
              </a:p>
              <a:p>
                <a:endParaRPr lang="en-US" dirty="0"/>
              </a:p>
              <a:p>
                <a:r>
                  <a:rPr lang="en-US" dirty="0" smtClean="0"/>
                  <a:t>Equal formulation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needs to be small enough.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60" y="2310130"/>
            <a:ext cx="34036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0" y="3354229"/>
            <a:ext cx="5473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these two distributions are more different?</a:t>
            </a:r>
          </a:p>
          <a:p>
            <a:r>
              <a:rPr lang="en-US" dirty="0" smtClean="0"/>
              <a:t>                                                                                               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t="8581" r="7918" b="6625"/>
          <a:stretch/>
        </p:blipFill>
        <p:spPr>
          <a:xfrm>
            <a:off x="467360" y="2418080"/>
            <a:ext cx="7782560" cy="368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920" y="2418080"/>
            <a:ext cx="13335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340" y="2890679"/>
            <a:ext cx="1612900" cy="40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40" y="4753531"/>
            <a:ext cx="1828800" cy="39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860" y="4319032"/>
            <a:ext cx="16510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8480" y="3400346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Euclidian Distance = 0.1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8800" y="5159733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Euclidian Distance = 10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2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Measure of dissimilarity between probability measures: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Riemannian Metric : </a:t>
            </a:r>
            <a:endParaRPr lang="en-US" dirty="0"/>
          </a:p>
          <a:p>
            <a:r>
              <a:rPr lang="en-US" dirty="0" smtClean="0"/>
              <a:t>Natural Gradient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50770"/>
            <a:ext cx="59436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3347720"/>
            <a:ext cx="67437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4279265"/>
            <a:ext cx="4394200" cy="73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5104765"/>
            <a:ext cx="3797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G is </a:t>
            </a:r>
            <a:r>
              <a:rPr lang="en-US" dirty="0"/>
              <a:t>F</a:t>
            </a:r>
            <a:r>
              <a:rPr lang="en-US" dirty="0" smtClean="0"/>
              <a:t>isher information matrix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need to find G for exponential family.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20" y="2377440"/>
            <a:ext cx="5892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</a:p>
          <a:p>
            <a:r>
              <a:rPr lang="en-US" dirty="0" smtClean="0"/>
              <a:t>Monte Carlo Gradient Approximation</a:t>
            </a:r>
          </a:p>
          <a:p>
            <a:r>
              <a:rPr lang="en-US" dirty="0" smtClean="0"/>
              <a:t>Stochastic </a:t>
            </a:r>
            <a:r>
              <a:rPr lang="en-US" dirty="0" err="1" smtClean="0"/>
              <a:t>Variational</a:t>
            </a:r>
            <a:r>
              <a:rPr lang="en-US" dirty="0" smtClean="0"/>
              <a:t> Inference(SVI)</a:t>
            </a:r>
          </a:p>
          <a:p>
            <a:r>
              <a:rPr lang="en-US" dirty="0" smtClean="0"/>
              <a:t>Bridging the GAP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1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90688"/>
            <a:ext cx="81026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40" y="2900391"/>
            <a:ext cx="9659620" cy="1953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79" y="4853623"/>
            <a:ext cx="5616575" cy="17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natural gradient for </a:t>
            </a:r>
            <a:r>
              <a:rPr lang="en-US" dirty="0" err="1" smtClean="0"/>
              <a:t>variational</a:t>
            </a:r>
            <a:r>
              <a:rPr lang="en-US" dirty="0" smtClean="0"/>
              <a:t>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367280"/>
            <a:ext cx="36195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2997200"/>
            <a:ext cx="4991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Stochastic </a:t>
            </a:r>
            <a:r>
              <a:rPr lang="en-US" dirty="0" err="1" smtClean="0"/>
              <a:t>elbo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Elbo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Stochastic </a:t>
                </a:r>
                <a:r>
                  <a:rPr lang="en-US" dirty="0" err="1" smtClean="0"/>
                  <a:t>Elbo</a:t>
                </a:r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2387600"/>
            <a:ext cx="10426700" cy="96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" y="3914775"/>
            <a:ext cx="10147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Stochastic Natural Gradient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Gradient and update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379981"/>
            <a:ext cx="44704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90" y="2978628"/>
            <a:ext cx="5092700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190" y="3059908"/>
            <a:ext cx="5105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053525"/>
            <a:ext cx="40386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4919663"/>
            <a:ext cx="464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5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 algorithm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371807"/>
            <a:ext cx="9489440" cy="52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the GAP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taking samples from posterior approximate is not easy?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Basic Idea: 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monte</a:t>
            </a:r>
            <a:r>
              <a:rPr lang="en-US" dirty="0" smtClean="0"/>
              <a:t> </a:t>
            </a:r>
            <a:r>
              <a:rPr lang="en-US" dirty="0" err="1" smtClean="0"/>
              <a:t>carlo</a:t>
            </a:r>
            <a:r>
              <a:rPr lang="en-US" dirty="0" smtClean="0"/>
              <a:t> method to generate samples from posterior approximate.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sz="4400" b="1" i="1" dirty="0" smtClean="0">
                <a:latin typeface="American Typewriter" charset="0"/>
                <a:ea typeface="American Typewriter" charset="0"/>
                <a:cs typeface="American Typewriter" charset="0"/>
              </a:rPr>
              <a:t>Thank you!</a:t>
            </a:r>
            <a:endParaRPr lang="en-US" sz="4400" b="1" i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 can be used to approximate the posterior distribution</a:t>
            </a:r>
          </a:p>
          <a:p>
            <a:r>
              <a:rPr lang="en-US" dirty="0" smtClean="0"/>
              <a:t>Objective is minimizing the KL divergence between the approximate 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q</a:t>
            </a:r>
            <a:r>
              <a:rPr lang="en-US" dirty="0" smtClean="0"/>
              <a:t> and joint distribution 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optimize ELBO, we can use the coordinate descent or ascent. </a:t>
            </a:r>
          </a:p>
          <a:p>
            <a:r>
              <a:rPr lang="en-US" dirty="0" smtClean="0"/>
              <a:t>Problems: </a:t>
            </a:r>
          </a:p>
          <a:p>
            <a:pPr lvl="1"/>
            <a:r>
              <a:rPr lang="en-US" dirty="0" smtClean="0"/>
              <a:t>Computing the gradient of expectation</a:t>
            </a:r>
          </a:p>
          <a:p>
            <a:pPr lvl="1"/>
            <a:r>
              <a:rPr lang="en-US" dirty="0" smtClean="0"/>
              <a:t>In each iteration, we need to go over all data.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28" y="3152859"/>
            <a:ext cx="8280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Gradient Approximation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ELBO some expectations cannot be computed in closed form. </a:t>
            </a:r>
          </a:p>
          <a:p>
            <a:r>
              <a:rPr lang="en-US" dirty="0" smtClean="0"/>
              <a:t>To solve it, let divide it to to part:   </a:t>
            </a:r>
          </a:p>
          <a:p>
            <a:endParaRPr lang="en-US" dirty="0"/>
          </a:p>
          <a:p>
            <a:pPr lvl="1"/>
            <a:r>
              <a:rPr lang="en-US" dirty="0" smtClean="0"/>
              <a:t>h : closed form part. </a:t>
            </a:r>
          </a:p>
          <a:p>
            <a:pPr lvl="1"/>
            <a:r>
              <a:rPr lang="en-US" dirty="0" smtClean="0"/>
              <a:t>f : its expectation does not have closed form. </a:t>
            </a:r>
          </a:p>
          <a:p>
            <a:r>
              <a:rPr lang="en-US" dirty="0" smtClean="0"/>
              <a:t>The gradient:</a:t>
            </a:r>
          </a:p>
          <a:p>
            <a:r>
              <a:rPr lang="en-US" dirty="0" smtClean="0"/>
              <a:t>The first term in RHS is intractable. </a:t>
            </a:r>
          </a:p>
          <a:p>
            <a:r>
              <a:rPr lang="en-US" dirty="0" smtClean="0"/>
              <a:t>Goal: finding a </a:t>
            </a:r>
            <a:r>
              <a:rPr lang="en-US" dirty="0"/>
              <a:t>M</a:t>
            </a:r>
            <a:r>
              <a:rPr lang="en-US" dirty="0" smtClean="0"/>
              <a:t>onte Carlo approximation for intractable term.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06" y="2338518"/>
            <a:ext cx="30480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4073590"/>
            <a:ext cx="4318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4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Gradient Approximation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90688"/>
            <a:ext cx="565150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0" y="4116019"/>
            <a:ext cx="4368800" cy="4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050" y="4527704"/>
            <a:ext cx="5600700" cy="105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475" y="4826154"/>
            <a:ext cx="16891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0" y="5532722"/>
            <a:ext cx="46736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437" y="5613322"/>
            <a:ext cx="2286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Our goal: approximate the posterior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Locally independence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1" y="1713865"/>
            <a:ext cx="3198682" cy="1997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96" y="2824314"/>
            <a:ext cx="12573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590" y="3597668"/>
            <a:ext cx="4965700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852" y="5000942"/>
            <a:ext cx="113030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852" y="5516879"/>
            <a:ext cx="5181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assumption</a:t>
            </a:r>
          </a:p>
          <a:p>
            <a:pPr lvl="1"/>
            <a:r>
              <a:rPr lang="en-US" dirty="0" smtClean="0"/>
              <a:t> posterior is from exponential family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h: base measure </a:t>
            </a:r>
          </a:p>
          <a:p>
            <a:pPr lvl="1"/>
            <a:r>
              <a:rPr lang="en-US" dirty="0" smtClean="0"/>
              <a:t>t: sufficient statistics </a:t>
            </a:r>
          </a:p>
          <a:p>
            <a:pPr lvl="1"/>
            <a:r>
              <a:rPr lang="en-US" dirty="0" err="1"/>
              <a:t>ƞ</a:t>
            </a:r>
            <a:r>
              <a:rPr lang="en-US" dirty="0" smtClean="0"/>
              <a:t>: natural parameter </a:t>
            </a:r>
          </a:p>
          <a:p>
            <a:pPr lvl="1"/>
            <a:r>
              <a:rPr lang="en-US" dirty="0" smtClean="0"/>
              <a:t>a: partition function or log normalizer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" y="2781300"/>
            <a:ext cx="9626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Conjugacy</a:t>
            </a:r>
            <a:r>
              <a:rPr lang="en-US" dirty="0" smtClean="0"/>
              <a:t> relation between the global variable and local variable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Prior of global variable is also exponential </a:t>
            </a:r>
          </a:p>
          <a:p>
            <a:endParaRPr lang="en-US" dirty="0"/>
          </a:p>
          <a:p>
            <a:r>
              <a:rPr lang="en-US" dirty="0" smtClean="0"/>
              <a:t>Posterior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10" y="2503170"/>
            <a:ext cx="61087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10" y="3752215"/>
            <a:ext cx="44069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310" y="4720750"/>
            <a:ext cx="4089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SVI: Exp. Family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 main properties: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443162"/>
            <a:ext cx="4835626" cy="858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4738370"/>
            <a:ext cx="5854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444</Words>
  <Application>Microsoft Macintosh PowerPoint</Application>
  <PresentationFormat>Widescreen</PresentationFormat>
  <Paragraphs>158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American Typewriter</vt:lpstr>
      <vt:lpstr>Calibri</vt:lpstr>
      <vt:lpstr>Calibri Light</vt:lpstr>
      <vt:lpstr>Cambria Math</vt:lpstr>
      <vt:lpstr>Arial</vt:lpstr>
      <vt:lpstr>Office Theme</vt:lpstr>
      <vt:lpstr>Stochastic Variational Inference</vt:lpstr>
      <vt:lpstr>Outline</vt:lpstr>
      <vt:lpstr>VI</vt:lpstr>
      <vt:lpstr>Monte Carlo Gradient Approximation  </vt:lpstr>
      <vt:lpstr>Monte Carlo Gradient Approximation </vt:lpstr>
      <vt:lpstr>SVI</vt:lpstr>
      <vt:lpstr>SVI</vt:lpstr>
      <vt:lpstr>SVI</vt:lpstr>
      <vt:lpstr>SVI: Exp. Family </vt:lpstr>
      <vt:lpstr>SVI </vt:lpstr>
      <vt:lpstr>SVI </vt:lpstr>
      <vt:lpstr>SVI: ELBO</vt:lpstr>
      <vt:lpstr>SVI: Mean Field VI </vt:lpstr>
      <vt:lpstr>SVI: coordinate ascent inference </vt:lpstr>
      <vt:lpstr>SVI: coordinate ascent inference </vt:lpstr>
      <vt:lpstr>SVI: Natural Gradient </vt:lpstr>
      <vt:lpstr>SVI: Natural Gradient </vt:lpstr>
      <vt:lpstr>SVI: Natural Gradient </vt:lpstr>
      <vt:lpstr>SVI: Natural Gradient </vt:lpstr>
      <vt:lpstr>SVI: Natural Gradient </vt:lpstr>
      <vt:lpstr>SVI: Natural Gradient </vt:lpstr>
      <vt:lpstr>SVI: Stochastic elbo </vt:lpstr>
      <vt:lpstr>SVI: Stochastic Natural Gradient </vt:lpstr>
      <vt:lpstr>SVI algorithm </vt:lpstr>
      <vt:lpstr>Bridging the GAP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 Variational Inference</dc:title>
  <dc:creator>reza babanezhad</dc:creator>
  <cp:lastModifiedBy>reza babanezhad</cp:lastModifiedBy>
  <cp:revision>32</cp:revision>
  <dcterms:created xsi:type="dcterms:W3CDTF">2016-03-09T01:54:13Z</dcterms:created>
  <dcterms:modified xsi:type="dcterms:W3CDTF">2016-03-10T00:26:19Z</dcterms:modified>
</cp:coreProperties>
</file>